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70" r:id="rId4"/>
    <p:sldId id="257" r:id="rId5"/>
    <p:sldId id="260" r:id="rId6"/>
    <p:sldId id="261" r:id="rId7"/>
    <p:sldId id="265" r:id="rId8"/>
    <p:sldId id="272" r:id="rId9"/>
    <p:sldId id="273" r:id="rId10"/>
    <p:sldId id="266" r:id="rId11"/>
    <p:sldId id="269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8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06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2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0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61473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743AC106-8155-6765-BF3E-8C2D9E57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814CDAAA-F6A6-AEE9-4BB9-84F4157B6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9E373D8C-C598-2AE4-5626-503A235E93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375"/>
          <a:stretch/>
        </p:blipFill>
        <p:spPr>
          <a:xfrm>
            <a:off x="0" y="1102816"/>
            <a:ext cx="9119354" cy="40195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125F6E-D3EC-E0BC-2D73-7DE01325332F}"/>
              </a:ext>
            </a:extLst>
          </p:cNvPr>
          <p:cNvSpPr txBox="1"/>
          <p:nvPr/>
        </p:nvSpPr>
        <p:spPr>
          <a:xfrm>
            <a:off x="3633878" y="5227526"/>
            <a:ext cx="5237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ptos" panose="020B0004020202020204" pitchFamily="34" charset="0"/>
              </a:rPr>
              <a:t>President Biden has established the week of April 11 through 17 as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ptos" panose="020B0004020202020204" pitchFamily="34" charset="0"/>
              </a:rPr>
              <a:t> Black Maternal Health Week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further inquiries, please contact:</a:t>
            </a:r>
          </a:p>
          <a:p>
            <a:r>
              <a:t>Email: raina.merchant@uphs.upenn.edu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1C078B6-05C2-280B-F74B-726F5E418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3612" r="-1358" b="12740"/>
          <a:stretch/>
        </p:blipFill>
        <p:spPr>
          <a:xfrm>
            <a:off x="0" y="305625"/>
            <a:ext cx="9400974" cy="59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34" y="505386"/>
            <a:ext cx="6199583" cy="1400530"/>
          </a:xfrm>
        </p:spPr>
        <p:txBody>
          <a:bodyPr anchor="ctr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ALCOHOL and SOCIAL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3BA37-B98D-3B8A-1D08-146D2995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2411302"/>
            <a:ext cx="4660140" cy="44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C0B14E-08A8-341E-4CCE-B7969633A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B5FB4C-BF7A-7E0A-619A-181FE19CF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CDDFB-15ED-472A-6E84-97CC3B99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0"/>
            <a:ext cx="719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C0B14E-08A8-341E-4CCE-B7969633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850" y="2762250"/>
            <a:ext cx="20955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B5FB4C-BF7A-7E0A-619A-181FE19CF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752850" y="4823099"/>
            <a:ext cx="2266950" cy="225151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EDCE3E-8D27-D42A-5920-6F748BD2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0"/>
            <a:ext cx="531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C0B14E-08A8-341E-4CCE-B7969633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712" y="4286250"/>
            <a:ext cx="6851177" cy="1524000"/>
          </a:xfrm>
        </p:spPr>
        <p:txBody>
          <a:bodyPr/>
          <a:lstStyle/>
          <a:p>
            <a:r>
              <a:rPr lang="en-US" sz="3600" b="1" u="sng" dirty="0"/>
              <a:t>High-risk alcohol use </a:t>
            </a:r>
            <a:r>
              <a:rPr lang="en-US" sz="3600" dirty="0"/>
              <a:t>predicted by words related to alcohol, partying, and anger.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u="sng" dirty="0"/>
              <a:t>Low-risk alcohol use </a:t>
            </a:r>
            <a:r>
              <a:rPr lang="en-US" sz="3600" dirty="0"/>
              <a:t>associated with social, affiliative, and faith-based words.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53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3B10-EC89-D8BF-D2DD-B608F946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A759-AEF8-6EF9-14A9-944F715C9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56" y="1326867"/>
            <a:ext cx="8487795" cy="4695377"/>
          </a:xfrm>
        </p:spPr>
        <p:txBody>
          <a:bodyPr>
            <a:noAutofit/>
          </a:bodyPr>
          <a:lstStyle/>
          <a:p>
            <a:r>
              <a:rPr lang="en-US" sz="1800" b="0" i="0" dirty="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A Black mother with a college education is at 60 percent greater risk for a maternal death than a white / Hispanic/ Asian woman with less than a high school education.</a:t>
            </a:r>
            <a:endParaRPr lang="en-US" sz="1800" i="0" dirty="0">
              <a:solidFill>
                <a:srgbClr val="FFFF00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800" b="0" i="0" dirty="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In 2021, the maternal mortality rate for Black women was 69.9 deaths per 100,000 live births</a:t>
            </a:r>
            <a:r>
              <a:rPr lang="en-US" sz="1800" b="0" dirty="0">
                <a:solidFill>
                  <a:srgbClr val="FFFF00"/>
                </a:solidFill>
                <a:latin typeface="Aptos" panose="020B0004020202020204" pitchFamily="34" charset="0"/>
              </a:rPr>
              <a:t>. With </a:t>
            </a:r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White women mortality being 26.6. </a:t>
            </a:r>
          </a:p>
          <a:p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60% of pregnancy-related deaths are preventable. </a:t>
            </a:r>
          </a:p>
          <a:p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For BIPOC causes of death include cardiovascular conditions in addition to cardiomyopathy, pre-eclampsia, and eclampsia (hypertensive disorders).</a:t>
            </a:r>
          </a:p>
          <a:p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The Mother’s Autonomy in Decision Making (MADM) scale is a patient-led test that evaluates the experience of maternity care. </a:t>
            </a:r>
          </a:p>
          <a:p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Women of color who have BIPOC doctors and/or doulas/midwives have better birthing outcomes </a:t>
            </a:r>
          </a:p>
          <a:p>
            <a:r>
              <a:rPr lang="en-US" sz="1800" dirty="0">
                <a:solidFill>
                  <a:srgbClr val="FFFF00"/>
                </a:solidFill>
                <a:latin typeface="Aptos" panose="020B0004020202020204" pitchFamily="34" charset="0"/>
              </a:rPr>
              <a:t>President Biden has established the week of April 11 through 17 as Black Maternal Health Week</a:t>
            </a:r>
          </a:p>
        </p:txBody>
      </p:sp>
    </p:spTree>
    <p:extLst>
      <p:ext uri="{BB962C8B-B14F-4D97-AF65-F5344CB8AC3E}">
        <p14:creationId xmlns:p14="http://schemas.microsoft.com/office/powerpoint/2010/main" val="157001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4009" y="1447800"/>
            <a:ext cx="3916743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rgbClr val="EBEBEB"/>
                </a:solidFill>
              </a:rPr>
              <a:t>Predictability of Medical Conditions from Social Media Posts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4009" y="4777380"/>
            <a:ext cx="3916744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Research Study Overview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Author: Raina M. Merchant et al.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Published: June 17, 2019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61473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743AC106-8155-6765-BF3E-8C2D9E57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691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1803457"/>
          </a:xfrm>
        </p:spPr>
        <p:txBody>
          <a:bodyPr/>
          <a:lstStyle/>
          <a:p>
            <a:r>
              <a:rPr b="1" dirty="0"/>
              <a:t>Purpose</a:t>
            </a:r>
            <a:r>
              <a:rPr lang="en-US" b="1" dirty="0"/>
              <a:t> of study</a:t>
            </a:r>
            <a:r>
              <a:rPr b="1" dirty="0"/>
              <a:t>: </a:t>
            </a:r>
            <a:r>
              <a:rPr dirty="0"/>
              <a:t>To explore the predictability of medical conditions from social media posts.</a:t>
            </a:r>
          </a:p>
          <a:p>
            <a:r>
              <a:rPr b="1" dirty="0"/>
              <a:t>Background: </a:t>
            </a:r>
            <a:r>
              <a:rPr dirty="0"/>
              <a:t>Leveraging social media for insights into health trends and risks.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C0875F-4DCD-9BB3-17FF-DD311097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39066"/>
            <a:ext cx="7055380" cy="1400530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CAABDB-2111-DD0D-C938-78A3B20780B1}"/>
              </a:ext>
            </a:extLst>
          </p:cNvPr>
          <p:cNvSpPr txBox="1">
            <a:spLocks/>
          </p:cNvSpPr>
          <p:nvPr/>
        </p:nvSpPr>
        <p:spPr>
          <a:xfrm>
            <a:off x="827700" y="3665314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Participants: </a:t>
            </a:r>
            <a:r>
              <a:rPr lang="en-US" dirty="0"/>
              <a:t>999 individuals with social media and EMR data.</a:t>
            </a:r>
          </a:p>
          <a:p>
            <a:r>
              <a:rPr lang="en-US" b="1" dirty="0"/>
              <a:t>Analysis: </a:t>
            </a:r>
            <a:r>
              <a:rPr lang="en-US" dirty="0"/>
              <a:t>Natural Language Processing and Machine Learning to analyze Facebook posts.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Specific Conditions: </a:t>
            </a:r>
            <a:r>
              <a:rPr dirty="0"/>
              <a:t>Effective prediction of diabetes, anxiety, </a:t>
            </a:r>
            <a:r>
              <a:rPr lang="en-US" dirty="0"/>
              <a:t>&amp; </a:t>
            </a:r>
            <a:r>
              <a:rPr dirty="0"/>
              <a:t>depression.</a:t>
            </a:r>
          </a:p>
          <a:p>
            <a:r>
              <a:rPr b="1" dirty="0"/>
              <a:t>Linguistic Markers: </a:t>
            </a:r>
            <a:r>
              <a:rPr dirty="0"/>
              <a:t>Identification of key words and phrases linked to specific conditions.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F614EF-E8CC-4507-1527-E0F890F70A2F}"/>
              </a:ext>
            </a:extLst>
          </p:cNvPr>
          <p:cNvSpPr txBox="1">
            <a:spLocks/>
          </p:cNvSpPr>
          <p:nvPr/>
        </p:nvSpPr>
        <p:spPr>
          <a:xfrm>
            <a:off x="827700" y="36912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Key Findings: </a:t>
            </a:r>
            <a:r>
              <a:rPr lang="en-US" dirty="0"/>
              <a:t>Social media content can predict 18 out of 21 medical conditions studied.</a:t>
            </a:r>
          </a:p>
          <a:p>
            <a:r>
              <a:rPr lang="en-US" b="1" dirty="0"/>
              <a:t>Enhancement with Demographics</a:t>
            </a:r>
            <a:r>
              <a:rPr lang="en-US" dirty="0"/>
              <a:t>: Adding demographic data improves prediction accuracy.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100" y="3786475"/>
            <a:ext cx="6711654" cy="4195481"/>
          </a:xfrm>
        </p:spPr>
        <p:txBody>
          <a:bodyPr/>
          <a:lstStyle/>
          <a:p>
            <a:r>
              <a:rPr b="1" dirty="0"/>
              <a:t>Contribution to Personalized Medicine: </a:t>
            </a:r>
            <a:r>
              <a:rPr dirty="0"/>
              <a:t>Potential for tailored health interventions.</a:t>
            </a:r>
          </a:p>
          <a:p>
            <a:r>
              <a:rPr b="1" dirty="0"/>
              <a:t>Social Media Data Use: </a:t>
            </a:r>
            <a:r>
              <a:rPr lang="en-US" b="1" dirty="0"/>
              <a:t>U</a:t>
            </a:r>
            <a:r>
              <a:rPr lang="en-US" dirty="0"/>
              <a:t>se social media data to determine disease onset or exacerbation and to conduct social media-based health interventions.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D52D4C-FB30-8CB7-CAF0-D1FB6C9A2866}"/>
              </a:ext>
            </a:extLst>
          </p:cNvPr>
          <p:cNvSpPr txBox="1">
            <a:spLocks/>
          </p:cNvSpPr>
          <p:nvPr/>
        </p:nvSpPr>
        <p:spPr>
          <a:xfrm>
            <a:off x="980100" y="22053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Impact: </a:t>
            </a:r>
            <a:r>
              <a:rPr lang="en-US" dirty="0"/>
              <a:t>Demonstrates the potential of social media data in health research.</a:t>
            </a:r>
          </a:p>
          <a:p>
            <a:r>
              <a:rPr lang="en-US" b="1" dirty="0"/>
              <a:t>Integration: </a:t>
            </a:r>
            <a:r>
              <a:rPr lang="en-US" dirty="0"/>
              <a:t>Encourages further integration of digital data sources in medical studies.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further inquiries, please contact:</a:t>
            </a:r>
          </a:p>
          <a:p>
            <a:r>
              <a:t>Email: raina.merchant@uphs.upenn.edu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1C078B6-05C2-280B-F74B-726F5E418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2" b="54017"/>
          <a:stretch/>
        </p:blipFill>
        <p:spPr>
          <a:xfrm>
            <a:off x="-152401" y="305625"/>
            <a:ext cx="9307673" cy="6099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865726" cy="4195481"/>
          </a:xfrm>
        </p:spPr>
        <p:txBody>
          <a:bodyPr>
            <a:normAutofit/>
          </a:bodyPr>
          <a:lstStyle/>
          <a:p>
            <a:r>
              <a:rPr lang="en-US" dirty="0"/>
              <a:t>For example, </a:t>
            </a:r>
            <a:r>
              <a:rPr lang="en-US" b="1" u="sng" dirty="0"/>
              <a:t>alcohol abuse </a:t>
            </a:r>
            <a:r>
              <a:rPr lang="en-US" dirty="0"/>
              <a:t>was marked by a topic mentioning drink, drunk, bottle. </a:t>
            </a:r>
          </a:p>
          <a:p>
            <a:r>
              <a:rPr lang="en-US" dirty="0"/>
              <a:t>Topics expressing hostility (e.g. people, dumb, bulls**t, b**</a:t>
            </a:r>
            <a:r>
              <a:rPr lang="en-US" dirty="0" err="1"/>
              <a:t>ches</a:t>
            </a:r>
            <a:r>
              <a:rPr lang="en-US" dirty="0"/>
              <a:t>) were the predominant marker of </a:t>
            </a:r>
            <a:r>
              <a:rPr lang="en-US" b="1" u="sng" dirty="0"/>
              <a:t>drug abuse </a:t>
            </a:r>
            <a:r>
              <a:rPr lang="en-US" dirty="0"/>
              <a:t>and also marked </a:t>
            </a:r>
            <a:r>
              <a:rPr lang="en-US" b="1" u="sng" dirty="0"/>
              <a:t>psychoses</a:t>
            </a:r>
            <a:r>
              <a:rPr lang="en-US" dirty="0"/>
              <a:t>. </a:t>
            </a:r>
          </a:p>
          <a:p>
            <a:r>
              <a:rPr lang="en-US" dirty="0"/>
              <a:t>Topics most associated with </a:t>
            </a:r>
            <a:r>
              <a:rPr lang="en-US" b="1" u="sng" dirty="0"/>
              <a:t>depression</a:t>
            </a:r>
            <a:r>
              <a:rPr lang="en-US" dirty="0"/>
              <a:t> suggested somatization (e.g. stomach, head, hurt) and emotional distress (e.g. pain, crying, tears).</a:t>
            </a:r>
          </a:p>
          <a:p>
            <a:r>
              <a:rPr lang="en-US" dirty="0"/>
              <a:t>Other markers may suggest socio-environmental variables associated with disease risk; for example, </a:t>
            </a:r>
            <a:r>
              <a:rPr lang="en-US" b="1" u="sng" dirty="0"/>
              <a:t>diabetes</a:t>
            </a:r>
            <a:r>
              <a:rPr lang="en-US" dirty="0"/>
              <a:t> was predicted by religious language (e.g. god, family, pray) even when controlling for demographic variables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965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90299" cy="1400530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***This does not mean that everyone mentioning these topics has the condition, but just that those mentioning it are more likely to have it.***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For example, the top 25% of patients mentioning the (god, family, pray) topic were 15 times more likely to have been diagnosed with </a:t>
            </a:r>
            <a:r>
              <a:rPr lang="en-US" sz="3600" b="1" dirty="0"/>
              <a:t>diabetes. 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56508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615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Century Gothic</vt:lpstr>
      <vt:lpstr>Wingdings 3</vt:lpstr>
      <vt:lpstr>Ion</vt:lpstr>
      <vt:lpstr>PowerPoint Presentation</vt:lpstr>
      <vt:lpstr>Interesting facts</vt:lpstr>
      <vt:lpstr>Predictability of Medical Conditions from Social Media Posts</vt:lpstr>
      <vt:lpstr>Key points</vt:lpstr>
      <vt:lpstr>Findings</vt:lpstr>
      <vt:lpstr>Implications</vt:lpstr>
      <vt:lpstr>Questions &amp; Answers</vt:lpstr>
      <vt:lpstr>Findings</vt:lpstr>
      <vt:lpstr>***This does not mean that everyone mentioning these topics has the condition, but just that those mentioning it are more likely to have it.***  For example, the top 25% of patients mentioning the (god, family, pray) topic were 15 times more likely to have been diagnosed with diabetes. </vt:lpstr>
      <vt:lpstr>Questions &amp; Answers</vt:lpstr>
      <vt:lpstr>ALCOHOL and SOCIAL MEDIA</vt:lpstr>
      <vt:lpstr>PowerPoint Presentation</vt:lpstr>
      <vt:lpstr>PowerPoint Presentation</vt:lpstr>
      <vt:lpstr>High-risk alcohol use predicted by words related to alcohol, partying, and anger.   Low-risk alcohol use associated with social, affiliative, and faith-based words.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Ortiz, Sandy M (BHDID/WSH)</dc:creator>
  <cp:keywords/>
  <dc:description>generated using python-pptx</dc:description>
  <cp:lastModifiedBy>Ortiz, Sandy M (BHDID/WSH)</cp:lastModifiedBy>
  <cp:revision>4</cp:revision>
  <dcterms:created xsi:type="dcterms:W3CDTF">2013-01-27T09:14:16Z</dcterms:created>
  <dcterms:modified xsi:type="dcterms:W3CDTF">2024-07-19T16:17:07Z</dcterms:modified>
  <cp:category/>
</cp:coreProperties>
</file>